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84" r:id="rId1"/>
  </p:sldMasterIdLst>
  <p:notesMasterIdLst>
    <p:notesMasterId r:id="rId18"/>
  </p:notesMasterIdLst>
  <p:sldIdLst>
    <p:sldId id="256" r:id="rId2"/>
    <p:sldId id="259" r:id="rId3"/>
    <p:sldId id="260" r:id="rId4"/>
    <p:sldId id="257" r:id="rId5"/>
    <p:sldId id="258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0809"/>
    <p:restoredTop sz="96759"/>
  </p:normalViewPr>
  <p:slideViewPr>
    <p:cSldViewPr snapToGrid="0">
      <p:cViewPr varScale="1">
        <p:scale>
          <a:sx n="146" d="100"/>
          <a:sy n="146" d="100"/>
        </p:scale>
        <p:origin x="1232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110" d="100"/>
          <a:sy n="110" d="100"/>
        </p:scale>
        <p:origin x="5312" y="19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hdphoto1.wdp>
</file>

<file path=ppt/media/image1.png>
</file>

<file path=ppt/media/image10.png>
</file>

<file path=ppt/media/image11.png>
</file>

<file path=ppt/media/image12.png>
</file>

<file path=ppt/media/image13.jpeg>
</file>

<file path=ppt/media/image14.png>
</file>

<file path=ppt/media/image15.jpeg>
</file>

<file path=ppt/media/image16.png>
</file>

<file path=ppt/media/image17.png>
</file>

<file path=ppt/media/image18.jpeg>
</file>

<file path=ppt/media/image19.jpeg>
</file>

<file path=ppt/media/image2.PNG>
</file>

<file path=ppt/media/image20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50C968-F719-5B45-BEA5-2B53EE16D769}" type="datetimeFigureOut">
              <a:rPr lang="fr-FR" smtClean="0"/>
              <a:t>02/06/2025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4A09F4-552D-094F-91AA-1EF5148702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553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8488202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5114465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0266597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73123374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58975769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43393499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4A09F4-552D-094F-91AA-1EF514870269}" type="slidenum">
              <a:rPr lang="fr-FR" smtClean="0"/>
              <a:t>16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6937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7B1DA09-62CA-094E-B3E5-857AB31D4FE1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6751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1381C-29B5-A246-880C-61646384CC64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72644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DB256C7-77C7-884A-B916-E60C2DA080F0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44160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6CC94-AEC3-1344-9D6E-333905973548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468549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339D69E-DF12-0C49-967A-8FFAE24D21BC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57110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058EA-EB05-104D-91A0-6A8E25AADCBD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6107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3C04A-659A-844E-951A-CF2C2452DA62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494622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F40F4-31AE-6643-98E1-0CBFBCA958BD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415265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3FFC8-B56D-2A4C-B4E6-DBB17B3D4107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4023751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7AF570D-D4A1-2640-9332-5F5237F754BE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782289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98F2B-4B6D-104B-84EA-59DA862C6392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3724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176463E-6844-7843-B9B8-34D2E8E84AD3}" type="datetime1">
              <a:rPr lang="fr-FR" smtClean="0"/>
              <a:t>02/06/2025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0605378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0.jpe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21C236-EA66-2233-8928-C99D74AF31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r>
              <a:rPr lang="fr-FR" dirty="0"/>
              <a:t>Oral portefolio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A1E0F5B-B343-2CCA-3879-B794C639A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pPr algn="r"/>
            <a:r>
              <a:rPr lang="fr-FR" dirty="0" err="1"/>
              <a:t>Matéis</a:t>
            </a:r>
            <a:r>
              <a:rPr lang="fr-FR" dirty="0"/>
              <a:t> R.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623F2C0-C805-A2E2-255A-DB80193B3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5608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9A30BD4-18A0-0B24-84AD-C0E9CBA7C5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84A5389-E47D-05EF-D4DC-279C9CEE9E8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Concevoir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Produire une analyse fonctionnelle d’un système simple </a:t>
            </a:r>
            <a:endParaRPr lang="fr-FR" dirty="0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F414E3BF-138B-F264-6C78-9BEADF57E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10</a:t>
            </a:fld>
            <a:endParaRPr lang="en-US" dirty="0"/>
          </a:p>
        </p:txBody>
      </p:sp>
      <p:graphicFrame>
        <p:nvGraphicFramePr>
          <p:cNvPr id="11" name="Espace réservé du contenu 3">
            <a:extLst>
              <a:ext uri="{FF2B5EF4-FFF2-40B4-BE49-F238E27FC236}">
                <a16:creationId xmlns:a16="http://schemas.microsoft.com/office/drawing/2014/main" id="{A7493BCD-06C4-E723-1E10-D7C0A15F326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74909299"/>
              </p:ext>
            </p:extLst>
          </p:nvPr>
        </p:nvGraphicFramePr>
        <p:xfrm>
          <a:off x="8805333" y="4252619"/>
          <a:ext cx="2931104" cy="365760"/>
        </p:xfrm>
        <a:graphic>
          <a:graphicData uri="http://schemas.openxmlformats.org/drawingml/2006/table">
            <a:tbl>
              <a:tblPr/>
              <a:tblGrid>
                <a:gridCol w="293110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27378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Ensemble des compétences développées dans l’apprentissage critique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13" name="Image 12" descr="Une image contenant texte, capture d’écran, Police, nombre&#10;&#10;Description générée automatiquement">
            <a:extLst>
              <a:ext uri="{FF2B5EF4-FFF2-40B4-BE49-F238E27FC236}">
                <a16:creationId xmlns:a16="http://schemas.microsoft.com/office/drawing/2014/main" id="{84E65704-C65D-8AAC-8475-A45AFCEB8F0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723466" y="1860919"/>
            <a:ext cx="6087533" cy="2377824"/>
          </a:xfrm>
          <a:prstGeom prst="rect">
            <a:avLst/>
          </a:prstGeom>
        </p:spPr>
      </p:pic>
      <p:pic>
        <p:nvPicPr>
          <p:cNvPr id="17" name="Image 16" descr="Une image contenant texte, capture d’écran, diagramme, ligne&#10;&#10;Description générée automatiquement">
            <a:extLst>
              <a:ext uri="{FF2B5EF4-FFF2-40B4-BE49-F238E27FC236}">
                <a16:creationId xmlns:a16="http://schemas.microsoft.com/office/drawing/2014/main" id="{F45C9200-1AE3-AB03-D1E8-4DCCEADBB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45067" y="2021971"/>
            <a:ext cx="4749800" cy="4538991"/>
          </a:xfrm>
          <a:prstGeom prst="rect">
            <a:avLst/>
          </a:prstGeom>
        </p:spPr>
      </p:pic>
      <p:graphicFrame>
        <p:nvGraphicFramePr>
          <p:cNvPr id="18" name="Espace réservé du contenu 3">
            <a:extLst>
              <a:ext uri="{FF2B5EF4-FFF2-40B4-BE49-F238E27FC236}">
                <a16:creationId xmlns:a16="http://schemas.microsoft.com/office/drawing/2014/main" id="{284F40C0-CE4C-3B88-10D7-2F3FE9AE4B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92612700"/>
              </p:ext>
            </p:extLst>
          </p:nvPr>
        </p:nvGraphicFramePr>
        <p:xfrm>
          <a:off x="4630449" y="6193175"/>
          <a:ext cx="1744952" cy="365760"/>
        </p:xfrm>
        <a:graphic>
          <a:graphicData uri="http://schemas.openxmlformats.org/drawingml/2006/table">
            <a:tbl>
              <a:tblPr/>
              <a:tblGrid>
                <a:gridCol w="1744952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27378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Schéma bloc fonctionnel de la SAÉ 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20" name="Image 19" descr="Une image contenant texte, diagramme, capture d’écran, ligne&#10;&#10;Description générée automatiquement">
            <a:extLst>
              <a:ext uri="{FF2B5EF4-FFF2-40B4-BE49-F238E27FC236}">
                <a16:creationId xmlns:a16="http://schemas.microsoft.com/office/drawing/2014/main" id="{C3C0BA8D-E331-D1EE-DC2F-3B47427C8FC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1647" y="4252619"/>
            <a:ext cx="1659465" cy="2517166"/>
          </a:xfrm>
          <a:prstGeom prst="rect">
            <a:avLst/>
          </a:prstGeom>
        </p:spPr>
      </p:pic>
      <p:graphicFrame>
        <p:nvGraphicFramePr>
          <p:cNvPr id="21" name="Espace réservé du contenu 3">
            <a:extLst>
              <a:ext uri="{FF2B5EF4-FFF2-40B4-BE49-F238E27FC236}">
                <a16:creationId xmlns:a16="http://schemas.microsoft.com/office/drawing/2014/main" id="{F5828D2D-717E-12AE-D8DA-C6549AAFD9B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62338218"/>
              </p:ext>
            </p:extLst>
          </p:nvPr>
        </p:nvGraphicFramePr>
        <p:xfrm>
          <a:off x="8398115" y="6300991"/>
          <a:ext cx="1575618" cy="365760"/>
        </p:xfrm>
        <a:graphic>
          <a:graphicData uri="http://schemas.openxmlformats.org/drawingml/2006/table">
            <a:tbl>
              <a:tblPr/>
              <a:tblGrid>
                <a:gridCol w="1575618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27378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3. Grafcet du forçage des défauts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0734577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AAEB643-2B4B-F6A7-61E9-CBAB3325278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3174154A-E49B-A0A6-406C-B0CF1996562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Vérifier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Réaliser un prototype pour des solutions techniques matériels et/ou logiciel</a:t>
            </a:r>
            <a:endParaRPr lang="fr-FR" dirty="0"/>
          </a:p>
        </p:txBody>
      </p:sp>
      <p:sp>
        <p:nvSpPr>
          <p:cNvPr id="21" name="Espace réservé du numéro de diapositive 20">
            <a:extLst>
              <a:ext uri="{FF2B5EF4-FFF2-40B4-BE49-F238E27FC236}">
                <a16:creationId xmlns:a16="http://schemas.microsoft.com/office/drawing/2014/main" id="{E48D0370-8377-CA73-D7E7-9787517B31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11</a:t>
            </a:fld>
            <a:endParaRPr lang="en-US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8073DF0A-DC98-B6FC-5C24-15EFF7A5B6A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62459" y="3169209"/>
            <a:ext cx="3602346" cy="2701760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15" name="Espace réservé du contenu 3">
            <a:extLst>
              <a:ext uri="{FF2B5EF4-FFF2-40B4-BE49-F238E27FC236}">
                <a16:creationId xmlns:a16="http://schemas.microsoft.com/office/drawing/2014/main" id="{D4EE7FAC-8675-60A1-88EB-3F34E8CAB58D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84975308"/>
              </p:ext>
            </p:extLst>
          </p:nvPr>
        </p:nvGraphicFramePr>
        <p:xfrm>
          <a:off x="512751" y="6389121"/>
          <a:ext cx="2953260" cy="316089"/>
        </p:xfrm>
        <a:graphic>
          <a:graphicData uri="http://schemas.openxmlformats.org/drawingml/2006/table">
            <a:tbl>
              <a:tblPr/>
              <a:tblGrid>
                <a:gridCol w="2953260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16089">
                <a:tc>
                  <a:txBody>
                    <a:bodyPr/>
                    <a:lstStyle/>
                    <a:p>
                      <a:pPr algn="l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TP NRJ – Installation domestique</a:t>
                      </a:r>
                      <a:endParaRPr lang="fr-FR" sz="12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graphicFrame>
        <p:nvGraphicFramePr>
          <p:cNvPr id="3" name="Espace réservé du contenu 3">
            <a:extLst>
              <a:ext uri="{FF2B5EF4-FFF2-40B4-BE49-F238E27FC236}">
                <a16:creationId xmlns:a16="http://schemas.microsoft.com/office/drawing/2014/main" id="{4AE896A8-9F76-B20E-310A-B89442DCB7D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40840083"/>
              </p:ext>
            </p:extLst>
          </p:nvPr>
        </p:nvGraphicFramePr>
        <p:xfrm>
          <a:off x="8790478" y="2605699"/>
          <a:ext cx="2931104" cy="365760"/>
        </p:xfrm>
        <a:graphic>
          <a:graphicData uri="http://schemas.openxmlformats.org/drawingml/2006/table">
            <a:tbl>
              <a:tblPr/>
              <a:tblGrid>
                <a:gridCol w="293110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27378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Compétence développée dans l’apprentissage critique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8" name="Image 7">
            <a:extLst>
              <a:ext uri="{FF2B5EF4-FFF2-40B4-BE49-F238E27FC236}">
                <a16:creationId xmlns:a16="http://schemas.microsoft.com/office/drawing/2014/main" id="{A7952E72-AB92-E327-35D0-0E59F5B1D5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6575" y="1931943"/>
            <a:ext cx="11302425" cy="51516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pic>
        <p:nvPicPr>
          <p:cNvPr id="10" name="Image 9" descr="Une image contenant texte, ordinateur, écran d’ordinateur, affichage&#10;&#10;Description générée automatiquement">
            <a:extLst>
              <a:ext uri="{FF2B5EF4-FFF2-40B4-BE49-F238E27FC236}">
                <a16:creationId xmlns:a16="http://schemas.microsoft.com/office/drawing/2014/main" id="{9DD3BC0F-50EF-5356-4CC8-24B9BEF67566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 l="22730" r="21651"/>
          <a:stretch/>
        </p:blipFill>
        <p:spPr>
          <a:xfrm rot="5400000">
            <a:off x="4916474" y="2572708"/>
            <a:ext cx="3192353" cy="4304756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12" name="Espace réservé du contenu 3">
            <a:extLst>
              <a:ext uri="{FF2B5EF4-FFF2-40B4-BE49-F238E27FC236}">
                <a16:creationId xmlns:a16="http://schemas.microsoft.com/office/drawing/2014/main" id="{3E7B728A-5311-8F4D-8836-3AB4E6A38D9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741779322"/>
              </p:ext>
            </p:extLst>
          </p:nvPr>
        </p:nvGraphicFramePr>
        <p:xfrm>
          <a:off x="4360272" y="6389121"/>
          <a:ext cx="4304756" cy="316089"/>
        </p:xfrm>
        <a:graphic>
          <a:graphicData uri="http://schemas.openxmlformats.org/drawingml/2006/table">
            <a:tbl>
              <a:tblPr/>
              <a:tblGrid>
                <a:gridCol w="4304756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16089">
                <a:tc>
                  <a:txBody>
                    <a:bodyPr/>
                    <a:lstStyle/>
                    <a:p>
                      <a:pPr algn="l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3. Schéma de câblage de l’installation domestique</a:t>
                      </a:r>
                      <a:endParaRPr lang="fr-FR" sz="12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42025032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22CB519-864D-BB89-9090-006E8DDAE6B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2E71165B-29D6-A170-4E6A-7F005A9BCF1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Poursuite professionnelle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F53C299B-269D-58BE-6164-37E947E6751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BD193B7C-51E3-CA73-0E2B-BDC6ADFB77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769488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4CC60DA-8A80-2D2E-1E51-F992619A8D1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E23CECD-0A5A-4B6A-9D3E-4927FE5E3F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Poursuite Dans le parcours GEII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1965C9C6-CF8E-E85A-9AA3-B7B0F1857D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13</a:t>
            </a:fld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A9727D40-19AA-5E38-857F-832CAB4FCFD3}"/>
              </a:ext>
            </a:extLst>
          </p:cNvPr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2844" y="2502830"/>
            <a:ext cx="2666433" cy="2666433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736E9847-0F1D-2631-5D46-9922914486FF}"/>
              </a:ext>
            </a:extLst>
          </p:cNvPr>
          <p:cNvSpPr txBox="1"/>
          <p:nvPr/>
        </p:nvSpPr>
        <p:spPr>
          <a:xfrm>
            <a:off x="3187335" y="4799931"/>
            <a:ext cx="2551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Alternance chez Orange</a:t>
            </a:r>
          </a:p>
        </p:txBody>
      </p:sp>
      <p:pic>
        <p:nvPicPr>
          <p:cNvPr id="1028" name="Picture 4" descr="Carte électronique : plus de 912 131 illustrations et dessins de stock  libres de droits proposés sous licence | Shutterstock">
            <a:extLst>
              <a:ext uri="{FF2B5EF4-FFF2-40B4-BE49-F238E27FC236}">
                <a16:creationId xmlns:a16="http://schemas.microsoft.com/office/drawing/2014/main" id="{DF5FD244-A4A8-AD5B-2D64-DBF52E0228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5278" b="95556" l="5167" r="93500">
                        <a14:foregroundMark x1="8667" y1="58611" x2="8667" y2="58611"/>
                        <a14:foregroundMark x1="5167" y1="62222" x2="5167" y2="62222"/>
                        <a14:foregroundMark x1="6167" y1="62778" x2="6167" y2="62778"/>
                        <a14:foregroundMark x1="6500" y1="61389" x2="6500" y2="61389"/>
                        <a14:foregroundMark x1="35667" y1="87500" x2="35667" y2="87500"/>
                        <a14:foregroundMark x1="36333" y1="96111" x2="36333" y2="96111"/>
                        <a14:foregroundMark x1="90500" y1="42222" x2="90500" y2="42222"/>
                        <a14:foregroundMark x1="80833" y1="37500" x2="80833" y2="37500"/>
                        <a14:foregroundMark x1="79167" y1="38889" x2="79167" y2="38889"/>
                        <a14:foregroundMark x1="84000" y1="38056" x2="84000" y2="38056"/>
                        <a14:foregroundMark x1="61833" y1="7500" x2="61833" y2="7500"/>
                        <a14:foregroundMark x1="56167" y1="11944" x2="56167" y2="11944"/>
                        <a14:foregroundMark x1="93500" y1="38333" x2="93500" y2="38333"/>
                        <a14:foregroundMark x1="61500" y1="5278" x2="61500" y2="5278"/>
                        <a14:foregroundMark x1="56333" y1="13056" x2="56333" y2="13056"/>
                        <a14:foregroundMark x1="56500" y1="11944" x2="56500" y2="11944"/>
                        <a14:foregroundMark x1="56833" y1="11111" x2="56833" y2="11111"/>
                        <a14:backgroundMark x1="8000" y1="63889" x2="8000" y2="63889"/>
                        <a14:backgroundMark x1="8167" y1="60833" x2="8167" y2="60833"/>
                        <a14:backgroundMark x1="6500" y1="61667" x2="6500" y2="6166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27076" y="2145155"/>
            <a:ext cx="5212080" cy="3127248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C5665A6E-72E8-DAA4-DDA5-3AD1A49D073F}"/>
              </a:ext>
            </a:extLst>
          </p:cNvPr>
          <p:cNvSpPr txBox="1"/>
          <p:nvPr/>
        </p:nvSpPr>
        <p:spPr>
          <a:xfrm>
            <a:off x="9059195" y="4799931"/>
            <a:ext cx="255161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Parcours Electronique et Système Embarqué</a:t>
            </a:r>
          </a:p>
        </p:txBody>
      </p:sp>
    </p:spTree>
    <p:extLst>
      <p:ext uri="{BB962C8B-B14F-4D97-AF65-F5344CB8AC3E}">
        <p14:creationId xmlns:p14="http://schemas.microsoft.com/office/powerpoint/2010/main" val="953673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BA9995-1F9C-C297-EE01-B6C02441339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82E998A3-13E3-2C24-27BC-667F45F898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Poursuite POST BUT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323158E7-820C-45AD-31E0-BDD623680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14</a:t>
            </a:fld>
            <a:endParaRPr lang="en-US" dirty="0"/>
          </a:p>
        </p:txBody>
      </p:sp>
      <p:pic>
        <p:nvPicPr>
          <p:cNvPr id="2050" name="Picture 2" descr="Armée de Terre : comment relancer un recrutement qui marque le pas ? -  ladepeche.fr">
            <a:extLst>
              <a:ext uri="{FF2B5EF4-FFF2-40B4-BE49-F238E27FC236}">
                <a16:creationId xmlns:a16="http://schemas.microsoft.com/office/drawing/2014/main" id="{710384F9-1288-4E89-8C9F-34C91002D5B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1192" y="2071408"/>
            <a:ext cx="3692356" cy="2086077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ZoneTexte 4">
            <a:extLst>
              <a:ext uri="{FF2B5EF4-FFF2-40B4-BE49-F238E27FC236}">
                <a16:creationId xmlns:a16="http://schemas.microsoft.com/office/drawing/2014/main" id="{E2D9E21C-A7A2-2A51-644B-8C1D5F32340D}"/>
              </a:ext>
            </a:extLst>
          </p:cNvPr>
          <p:cNvSpPr txBox="1"/>
          <p:nvPr/>
        </p:nvSpPr>
        <p:spPr>
          <a:xfrm>
            <a:off x="581192" y="4157485"/>
            <a:ext cx="25516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Armée de terre</a:t>
            </a:r>
          </a:p>
        </p:txBody>
      </p:sp>
      <p:pic>
        <p:nvPicPr>
          <p:cNvPr id="2054" name="Picture 6" descr="Comment reconnaître un bon prof de Maths ? – Cours Galilée">
            <a:extLst>
              <a:ext uri="{FF2B5EF4-FFF2-40B4-BE49-F238E27FC236}">
                <a16:creationId xmlns:a16="http://schemas.microsoft.com/office/drawing/2014/main" id="{014F422A-CCE9-A9BF-9BF5-BFEE40C746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0605" y="2061751"/>
            <a:ext cx="4311226" cy="20860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ZoneTexte 5">
            <a:extLst>
              <a:ext uri="{FF2B5EF4-FFF2-40B4-BE49-F238E27FC236}">
                <a16:creationId xmlns:a16="http://schemas.microsoft.com/office/drawing/2014/main" id="{AAD24887-82C0-0D1D-FCDC-0252CD308CC5}"/>
              </a:ext>
            </a:extLst>
          </p:cNvPr>
          <p:cNvSpPr txBox="1"/>
          <p:nvPr/>
        </p:nvSpPr>
        <p:spPr>
          <a:xfrm>
            <a:off x="7440605" y="4147828"/>
            <a:ext cx="431122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Professeur d’informatique au lycée ou</a:t>
            </a:r>
          </a:p>
          <a:p>
            <a:r>
              <a:rPr lang="fr-FR" dirty="0"/>
              <a:t>à l’université</a:t>
            </a:r>
          </a:p>
        </p:txBody>
      </p:sp>
      <p:pic>
        <p:nvPicPr>
          <p:cNvPr id="2056" name="Picture 8" descr="Le sulfureux trader qui a inspiré Le loup de Wall Street délivre ses  conseils pour investir en Bourse - Edition du soir Ouest-France - 24/08/2020">
            <a:extLst>
              <a:ext uri="{FF2B5EF4-FFF2-40B4-BE49-F238E27FC236}">
                <a16:creationId xmlns:a16="http://schemas.microsoft.com/office/drawing/2014/main" id="{4660A26A-F370-B886-80CB-FDC0D05EB8C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32805" y="4342151"/>
            <a:ext cx="3669393" cy="2443246"/>
          </a:xfrm>
          <a:prstGeom prst="rect">
            <a:avLst/>
          </a:prstGeom>
          <a:noFill/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ZoneTexte 6">
            <a:extLst>
              <a:ext uri="{FF2B5EF4-FFF2-40B4-BE49-F238E27FC236}">
                <a16:creationId xmlns:a16="http://schemas.microsoft.com/office/drawing/2014/main" id="{057E2B2D-0E5E-69D1-D421-159455258938}"/>
              </a:ext>
            </a:extLst>
          </p:cNvPr>
          <p:cNvSpPr txBox="1"/>
          <p:nvPr/>
        </p:nvSpPr>
        <p:spPr>
          <a:xfrm>
            <a:off x="6802198" y="6416065"/>
            <a:ext cx="4311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Entrepreneur, monter une société.</a:t>
            </a:r>
          </a:p>
        </p:txBody>
      </p:sp>
    </p:spTree>
    <p:extLst>
      <p:ext uri="{BB962C8B-B14F-4D97-AF65-F5344CB8AC3E}">
        <p14:creationId xmlns:p14="http://schemas.microsoft.com/office/powerpoint/2010/main" val="31564658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313364F5-530E-B37F-5D8C-91AD8A38B82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7D0CD93-DF69-D118-4977-10625E1359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Conclusion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E371EAE3-46FA-40E9-0081-C4E564E2640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7C0A5005-7558-0CD3-CE44-4C3EF11BAE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3299919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1130B9F-162C-D868-4E01-2FB9090E7FA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096C8E3-0671-9DE6-CB19-D3790B3EE51A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MERCI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DBFEE22-7C80-582E-A1BE-662A624ECA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16</a:t>
            </a:fld>
            <a:endParaRPr lang="en-US" dirty="0"/>
          </a:p>
        </p:txBody>
      </p:sp>
      <p:sp>
        <p:nvSpPr>
          <p:cNvPr id="6" name="Sous-titre 5">
            <a:extLst>
              <a:ext uri="{FF2B5EF4-FFF2-40B4-BE49-F238E27FC236}">
                <a16:creationId xmlns:a16="http://schemas.microsoft.com/office/drawing/2014/main" id="{AC0D6417-B5FF-7B49-40AA-1EECC43A5A65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17202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5DC3C46-630D-5FDF-44DD-F60A80450F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 dirty="0"/>
              <a:t>Sommaire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436A212C-64B2-E513-8CD9-40ACE06E22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numCol="1" anchor="t"/>
          <a:lstStyle/>
          <a:p>
            <a:r>
              <a:rPr lang="fr-FR" dirty="0"/>
              <a:t>Projet SAÉ ROBOT																			3.</a:t>
            </a:r>
          </a:p>
          <a:p>
            <a:r>
              <a:rPr lang="fr-FR" dirty="0"/>
              <a:t>Projet SAÉ AMPLI																			6.</a:t>
            </a:r>
          </a:p>
          <a:p>
            <a:r>
              <a:rPr lang="fr-FR" dirty="0"/>
              <a:t>Divers Projets																				9.</a:t>
            </a:r>
          </a:p>
          <a:p>
            <a:r>
              <a:rPr lang="fr-FR" dirty="0"/>
              <a:t>Poursuite Professionnelle																		12.</a:t>
            </a:r>
          </a:p>
          <a:p>
            <a:r>
              <a:rPr lang="fr-FR" dirty="0"/>
              <a:t>Conclusion																					15.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3EC7232-EB25-11A8-DB48-BD7D7522EA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97352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7B5BC14B-36F5-BCE1-277D-0B60387284A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</a:t>
            </a:r>
            <a:r>
              <a:rPr lang="fr-FR" dirty="0" err="1"/>
              <a:t>Saé</a:t>
            </a:r>
            <a:r>
              <a:rPr lang="fr-FR" dirty="0"/>
              <a:t> robot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0F758416-1CB1-C9FB-DA63-98FAE17CFEC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8A605095-012E-B1AF-78B3-CB5C31FFA2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54428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483AFD-7633-D427-F04C-F569117DC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Concevoir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Réaliser un prototype pour des solutions techniques matériel et/ou logiciel</a:t>
            </a:r>
            <a:endParaRPr lang="fr-FR" dirty="0"/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37085C2E-7586-A202-48A7-036E87E872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82868875"/>
              </p:ext>
            </p:extLst>
          </p:nvPr>
        </p:nvGraphicFramePr>
        <p:xfrm>
          <a:off x="8769531" y="4105590"/>
          <a:ext cx="2944971" cy="365760"/>
        </p:xfrm>
        <a:graphic>
          <a:graphicData uri="http://schemas.openxmlformats.org/drawingml/2006/table">
            <a:tbl>
              <a:tblPr/>
              <a:tblGrid>
                <a:gridCol w="2944971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85174">
                <a:tc>
                  <a:txBody>
                    <a:bodyPr/>
                    <a:lstStyle/>
                    <a:p>
                      <a:pPr algn="just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Ensemble des compétences développées dans l’apprentissage critique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16EF5565-5A56-750C-7287-3540BC38E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Image 4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E9041150-5F1C-CCDF-4BCE-A4C284D385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42103" y="2014347"/>
            <a:ext cx="7772400" cy="197573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pic>
        <p:nvPicPr>
          <p:cNvPr id="8" name="Image 7" descr="Une image contenant capture d’écran, Appareils électroniques, Ingénierie électronique, circuit&#10;&#10;Description générée automatiquement">
            <a:extLst>
              <a:ext uri="{FF2B5EF4-FFF2-40B4-BE49-F238E27FC236}">
                <a16:creationId xmlns:a16="http://schemas.microsoft.com/office/drawing/2014/main" id="{B1AC6184-3D3F-4174-578A-0D0C4DFE07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7497" y="4288470"/>
            <a:ext cx="5212599" cy="2091575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9" name="Espace réservé du contenu 3">
            <a:extLst>
              <a:ext uri="{FF2B5EF4-FFF2-40B4-BE49-F238E27FC236}">
                <a16:creationId xmlns:a16="http://schemas.microsoft.com/office/drawing/2014/main" id="{BC94E7BD-0649-F864-34EA-55E7630ABFD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48770222"/>
              </p:ext>
            </p:extLst>
          </p:nvPr>
        </p:nvGraphicFramePr>
        <p:xfrm>
          <a:off x="5783005" y="6176410"/>
          <a:ext cx="2289841" cy="203635"/>
        </p:xfrm>
        <a:graphic>
          <a:graphicData uri="http://schemas.openxmlformats.org/drawingml/2006/table">
            <a:tbl>
              <a:tblPr/>
              <a:tblGrid>
                <a:gridCol w="2289841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03635">
                <a:tc>
                  <a:txBody>
                    <a:bodyPr/>
                    <a:lstStyle/>
                    <a:p>
                      <a:pPr algn="just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Typon de la carte robot</a:t>
                      </a:r>
                    </a:p>
                  </a:txBody>
                  <a:tcPr marL="0" marR="0" marT="0" marB="0" anchor="ctr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570287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483AFD-7633-D427-F04C-F569117DC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Vérifier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Identifier un disfonctionnement</a:t>
            </a:r>
            <a:endParaRPr lang="fr-FR" dirty="0"/>
          </a:p>
        </p:txBody>
      </p:sp>
      <p:sp>
        <p:nvSpPr>
          <p:cNvPr id="21" name="Espace réservé du numéro de diapositive 20">
            <a:extLst>
              <a:ext uri="{FF2B5EF4-FFF2-40B4-BE49-F238E27FC236}">
                <a16:creationId xmlns:a16="http://schemas.microsoft.com/office/drawing/2014/main" id="{9891E218-B776-211D-2A68-F6704E2F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5</a:t>
            </a:fld>
            <a:endParaRPr lang="en-US" dirty="0"/>
          </a:p>
        </p:txBody>
      </p:sp>
      <p:graphicFrame>
        <p:nvGraphicFramePr>
          <p:cNvPr id="15" name="Espace réservé du contenu 3">
            <a:extLst>
              <a:ext uri="{FF2B5EF4-FFF2-40B4-BE49-F238E27FC236}">
                <a16:creationId xmlns:a16="http://schemas.microsoft.com/office/drawing/2014/main" id="{7140E887-C704-772E-E7D7-DAE9ED92CF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72873774"/>
              </p:ext>
            </p:extLst>
          </p:nvPr>
        </p:nvGraphicFramePr>
        <p:xfrm>
          <a:off x="8804366" y="4206283"/>
          <a:ext cx="2930434" cy="365760"/>
        </p:xfrm>
        <a:graphic>
          <a:graphicData uri="http://schemas.openxmlformats.org/drawingml/2006/table">
            <a:tbl>
              <a:tblPr/>
              <a:tblGrid>
                <a:gridCol w="293043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Ensemble des compétences développées dans l’apprentissage critique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4" name="Image 3" descr="Une image contenant texte, Police, nombre, ligne&#10;&#10;Description générée automatiquement">
            <a:extLst>
              <a:ext uri="{FF2B5EF4-FFF2-40B4-BE49-F238E27FC236}">
                <a16:creationId xmlns:a16="http://schemas.microsoft.com/office/drawing/2014/main" id="{1EB9152D-03C0-A78A-7F2B-63D8E68395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962400" y="2099382"/>
            <a:ext cx="7772400" cy="1995054"/>
          </a:xfrm>
          <a:prstGeom prst="rect">
            <a:avLst/>
          </a:prstGeom>
          <a:ln w="9525">
            <a:solidFill>
              <a:schemeClr val="tx1"/>
            </a:solidFill>
          </a:ln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D576CD8B-1EF3-B38A-C591-E3470A4F123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30399" y="4206283"/>
            <a:ext cx="4855428" cy="2389781"/>
          </a:xfrm>
          <a:prstGeom prst="rect">
            <a:avLst/>
          </a:prstGeom>
          <a:noFill/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sp>
        <p:nvSpPr>
          <p:cNvPr id="6" name="Ellipse 5">
            <a:extLst>
              <a:ext uri="{FF2B5EF4-FFF2-40B4-BE49-F238E27FC236}">
                <a16:creationId xmlns:a16="http://schemas.microsoft.com/office/drawing/2014/main" id="{171AB7C5-AE60-0E39-3C42-24FE89749212}"/>
              </a:ext>
            </a:extLst>
          </p:cNvPr>
          <p:cNvSpPr/>
          <p:nvPr/>
        </p:nvSpPr>
        <p:spPr>
          <a:xfrm>
            <a:off x="2624328" y="5981241"/>
            <a:ext cx="518477" cy="497738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graphicFrame>
        <p:nvGraphicFramePr>
          <p:cNvPr id="7" name="Espace réservé du contenu 3">
            <a:extLst>
              <a:ext uri="{FF2B5EF4-FFF2-40B4-BE49-F238E27FC236}">
                <a16:creationId xmlns:a16="http://schemas.microsoft.com/office/drawing/2014/main" id="{10D0238A-C8C7-4F95-6709-0715A3A86AD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925508674"/>
              </p:ext>
            </p:extLst>
          </p:nvPr>
        </p:nvGraphicFramePr>
        <p:xfrm>
          <a:off x="5262590" y="6230304"/>
          <a:ext cx="2930434" cy="365760"/>
        </p:xfrm>
        <a:graphic>
          <a:graphicData uri="http://schemas.openxmlformats.org/drawingml/2006/table">
            <a:tbl>
              <a:tblPr/>
              <a:tblGrid>
                <a:gridCol w="293043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Typon de la carte détection de sol, avec deux disfonctionnements.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sp>
        <p:nvSpPr>
          <p:cNvPr id="10" name="Ellipse 9">
            <a:extLst>
              <a:ext uri="{FF2B5EF4-FFF2-40B4-BE49-F238E27FC236}">
                <a16:creationId xmlns:a16="http://schemas.microsoft.com/office/drawing/2014/main" id="{6175F9B7-9F7E-C71A-0D52-B979FC571F20}"/>
              </a:ext>
            </a:extLst>
          </p:cNvPr>
          <p:cNvSpPr/>
          <p:nvPr/>
        </p:nvSpPr>
        <p:spPr>
          <a:xfrm>
            <a:off x="2624328" y="4581230"/>
            <a:ext cx="393023" cy="377302"/>
          </a:xfrm>
          <a:prstGeom prst="ellipse">
            <a:avLst/>
          </a:prstGeom>
          <a:noFill/>
          <a:ln w="57150"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2254029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E8BFD5B-A5DA-9D34-24CC-B94C0DA4EA6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5195F607-707F-CAC7-6DCD-4B8AD5688AEC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Projet </a:t>
            </a:r>
            <a:r>
              <a:rPr lang="fr-FR" dirty="0" err="1"/>
              <a:t>Saé</a:t>
            </a:r>
            <a:r>
              <a:rPr lang="fr-FR" dirty="0"/>
              <a:t> AMPLI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EBD8E1EF-BFB5-4179-5DDB-203BBBBDA7A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40DC18D4-D4EE-0EB8-C1FF-2E9DFA30DA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6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20882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EF1C1CD-4F47-6C8C-FFCC-68FB735091E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FD728FD-766F-406F-36A8-82937F6085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Concevoir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Rédiger un dossier de fabrication à partir d'un dossier de conception</a:t>
            </a:r>
            <a:endParaRPr lang="fr-FR" dirty="0"/>
          </a:p>
        </p:txBody>
      </p:sp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91301309-BFEF-87C3-8730-1F34563005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8" name="Image 7" descr="Une image contenant texte, capture d’écran, nombre, Police&#10;&#10;Description générée automatiquement">
            <a:extLst>
              <a:ext uri="{FF2B5EF4-FFF2-40B4-BE49-F238E27FC236}">
                <a16:creationId xmlns:a16="http://schemas.microsoft.com/office/drawing/2014/main" id="{1C2F5197-290A-9AD7-0072-171488F0917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76800" y="1880525"/>
            <a:ext cx="6864096" cy="1949202"/>
          </a:xfrm>
          <a:prstGeom prst="rect">
            <a:avLst/>
          </a:prstGeom>
          <a:ln w="12700">
            <a:solidFill>
              <a:schemeClr val="tx1"/>
            </a:solidFill>
          </a:ln>
        </p:spPr>
      </p:pic>
      <p:graphicFrame>
        <p:nvGraphicFramePr>
          <p:cNvPr id="9" name="Espace réservé du contenu 3">
            <a:extLst>
              <a:ext uri="{FF2B5EF4-FFF2-40B4-BE49-F238E27FC236}">
                <a16:creationId xmlns:a16="http://schemas.microsoft.com/office/drawing/2014/main" id="{81AD3D75-CB0B-95E0-A9CA-182975A386C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6408455"/>
              </p:ext>
            </p:extLst>
          </p:nvPr>
        </p:nvGraphicFramePr>
        <p:xfrm>
          <a:off x="8810462" y="3939701"/>
          <a:ext cx="2930434" cy="365760"/>
        </p:xfrm>
        <a:graphic>
          <a:graphicData uri="http://schemas.openxmlformats.org/drawingml/2006/table">
            <a:tbl>
              <a:tblPr/>
              <a:tblGrid>
                <a:gridCol w="293043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Ensemble des compétences développées dans l’apprentissage critique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16" name="Image 15" descr="Une image contenant texte, capture d’écran, document, nombre&#10;&#10;Description générée automatiquement">
            <a:extLst>
              <a:ext uri="{FF2B5EF4-FFF2-40B4-BE49-F238E27FC236}">
                <a16:creationId xmlns:a16="http://schemas.microsoft.com/office/drawing/2014/main" id="{8DEF53D5-372A-C816-E5B7-68D011FA6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69000" y="3939701"/>
            <a:ext cx="2738888" cy="2780282"/>
          </a:xfrm>
          <a:prstGeom prst="rect">
            <a:avLst/>
          </a:prstGeom>
          <a:ln>
            <a:noFill/>
          </a:ln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19" name="Espace réservé du contenu 3">
            <a:extLst>
              <a:ext uri="{FF2B5EF4-FFF2-40B4-BE49-F238E27FC236}">
                <a16:creationId xmlns:a16="http://schemas.microsoft.com/office/drawing/2014/main" id="{247DC0C1-2359-8E0C-D0F0-EB25489CC9C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71697944"/>
              </p:ext>
            </p:extLst>
          </p:nvPr>
        </p:nvGraphicFramePr>
        <p:xfrm>
          <a:off x="8828502" y="6481918"/>
          <a:ext cx="1949564" cy="207683"/>
        </p:xfrm>
        <a:graphic>
          <a:graphicData uri="http://schemas.openxmlformats.org/drawingml/2006/table">
            <a:tbl>
              <a:tblPr/>
              <a:tblGrid>
                <a:gridCol w="194956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07683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3. Table des matières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21" name="Image 20" descr="Une image contenant texte, diagramme, capture d’écran, Parallèle&#10;&#10;Description générée automatiquement">
            <a:extLst>
              <a:ext uri="{FF2B5EF4-FFF2-40B4-BE49-F238E27FC236}">
                <a16:creationId xmlns:a16="http://schemas.microsoft.com/office/drawing/2014/main" id="{6BC2DA4D-F6CF-C25A-67D9-E310881513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1104" y="1880913"/>
            <a:ext cx="3410345" cy="4837638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22" name="Espace réservé du contenu 3">
            <a:extLst>
              <a:ext uri="{FF2B5EF4-FFF2-40B4-BE49-F238E27FC236}">
                <a16:creationId xmlns:a16="http://schemas.microsoft.com/office/drawing/2014/main" id="{AF92A581-C338-2205-0A1F-0B68C93F39C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5723596"/>
              </p:ext>
            </p:extLst>
          </p:nvPr>
        </p:nvGraphicFramePr>
        <p:xfrm>
          <a:off x="3982063" y="6352791"/>
          <a:ext cx="1440376" cy="365760"/>
        </p:xfrm>
        <a:graphic>
          <a:graphicData uri="http://schemas.openxmlformats.org/drawingml/2006/table">
            <a:tbl>
              <a:tblPr/>
              <a:tblGrid>
                <a:gridCol w="1440376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Exemple du dossier technique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498448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D2E8EDB-0AC9-91A7-E224-445A01A36A8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68A0874B-398C-7D42-B664-2D16D56392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Vérifier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Appliquer une procédure d'essais</a:t>
            </a:r>
            <a:endParaRPr lang="fr-FR" dirty="0"/>
          </a:p>
        </p:txBody>
      </p:sp>
      <p:sp>
        <p:nvSpPr>
          <p:cNvPr id="21" name="Espace réservé du numéro de diapositive 20">
            <a:extLst>
              <a:ext uri="{FF2B5EF4-FFF2-40B4-BE49-F238E27FC236}">
                <a16:creationId xmlns:a16="http://schemas.microsoft.com/office/drawing/2014/main" id="{04D20C4A-35AE-A8A4-430C-EFF58123C5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8</a:t>
            </a:fld>
            <a:endParaRPr lang="en-US" dirty="0"/>
          </a:p>
        </p:txBody>
      </p:sp>
      <p:pic>
        <p:nvPicPr>
          <p:cNvPr id="4" name="Image 3" descr="Une image contenant texte, Police, nombre, ligne&#10;&#10;Description générée automatiquement">
            <a:extLst>
              <a:ext uri="{FF2B5EF4-FFF2-40B4-BE49-F238E27FC236}">
                <a16:creationId xmlns:a16="http://schemas.microsoft.com/office/drawing/2014/main" id="{92D6C09A-6707-14F2-EF5E-6B61A6B6A8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88188" y="2028928"/>
            <a:ext cx="6655077" cy="1713339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5" name="Espace réservé du contenu 3">
            <a:extLst>
              <a:ext uri="{FF2B5EF4-FFF2-40B4-BE49-F238E27FC236}">
                <a16:creationId xmlns:a16="http://schemas.microsoft.com/office/drawing/2014/main" id="{0A614755-FBE8-6AE3-F65A-E2537264B5A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44907004"/>
              </p:ext>
            </p:extLst>
          </p:nvPr>
        </p:nvGraphicFramePr>
        <p:xfrm>
          <a:off x="8812831" y="3872359"/>
          <a:ext cx="2930434" cy="365760"/>
        </p:xfrm>
        <a:graphic>
          <a:graphicData uri="http://schemas.openxmlformats.org/drawingml/2006/table">
            <a:tbl>
              <a:tblPr/>
              <a:tblGrid>
                <a:gridCol w="2930434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Ensemble des compétences développées dans l’apprentissage critique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7" name="Image 6" descr="Une image contenant texte, capture d’écran, reçu, Police&#10;&#10;Description générée automatiquement">
            <a:extLst>
              <a:ext uri="{FF2B5EF4-FFF2-40B4-BE49-F238E27FC236}">
                <a16:creationId xmlns:a16="http://schemas.microsoft.com/office/drawing/2014/main" id="{9D123C09-1F15-DC44-7B26-46FD4D383CF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8735" y="3530600"/>
            <a:ext cx="4483290" cy="3156422"/>
          </a:xfrm>
          <a:prstGeom prst="rect">
            <a:avLst/>
          </a:prstGeo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</p:pic>
      <p:graphicFrame>
        <p:nvGraphicFramePr>
          <p:cNvPr id="8" name="Espace réservé du contenu 3">
            <a:extLst>
              <a:ext uri="{FF2B5EF4-FFF2-40B4-BE49-F238E27FC236}">
                <a16:creationId xmlns:a16="http://schemas.microsoft.com/office/drawing/2014/main" id="{A055F509-4DF4-3DF3-7421-22F166DE29D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04396055"/>
              </p:ext>
            </p:extLst>
          </p:nvPr>
        </p:nvGraphicFramePr>
        <p:xfrm>
          <a:off x="5126958" y="6321262"/>
          <a:ext cx="1745469" cy="365760"/>
        </p:xfrm>
        <a:graphic>
          <a:graphicData uri="http://schemas.openxmlformats.org/drawingml/2006/table">
            <a:tbl>
              <a:tblPr/>
              <a:tblGrid>
                <a:gridCol w="1745469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299317">
                <a:tc>
                  <a:txBody>
                    <a:bodyPr/>
                    <a:lstStyle/>
                    <a:p>
                      <a:pPr marL="0" marR="0" lvl="0" indent="0" algn="just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Exemple de tests dans la procédure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955925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D700265A-80F2-6A77-4DC0-5764933167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E0594166-033E-CFAE-DFDF-86C97B273DB8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FR" dirty="0"/>
              <a:t>Divers projets</a:t>
            </a:r>
          </a:p>
        </p:txBody>
      </p:sp>
      <p:sp>
        <p:nvSpPr>
          <p:cNvPr id="5" name="Sous-titre 4">
            <a:extLst>
              <a:ext uri="{FF2B5EF4-FFF2-40B4-BE49-F238E27FC236}">
                <a16:creationId xmlns:a16="http://schemas.microsoft.com/office/drawing/2014/main" id="{31EA97F6-3913-1201-7333-E2D057EE1376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60B9A682-D525-3B64-C631-8A581B3A04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9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4408938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e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1A3260"/>
      </a:accent1>
      <a:accent2>
        <a:srgbClr val="4590B8"/>
      </a:accent2>
      <a:accent3>
        <a:srgbClr val="45CBE8"/>
      </a:accent3>
      <a:accent4>
        <a:srgbClr val="969FA7"/>
      </a:accent4>
      <a:accent5>
        <a:srgbClr val="A2C777"/>
      </a:accent5>
      <a:accent6>
        <a:srgbClr val="42955F"/>
      </a:accent6>
      <a:hlink>
        <a:srgbClr val="828282"/>
      </a:hlink>
      <a:folHlink>
        <a:srgbClr val="A5A5A5"/>
      </a:folHlink>
    </a:clrScheme>
    <a:fontScheme name="Dividende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e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66F1C100-1D2B-4BEA-AD01-C4F230B3B965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</Template>
  <TotalTime>325</TotalTime>
  <Words>401</Words>
  <Application>Microsoft Macintosh PowerPoint</Application>
  <PresentationFormat>Grand écran</PresentationFormat>
  <Paragraphs>66</Paragraphs>
  <Slides>16</Slides>
  <Notes>7</Notes>
  <HiddenSlides>0</HiddenSlides>
  <MMClips>0</MMClips>
  <ScaleCrop>false</ScaleCrop>
  <HeadingPairs>
    <vt:vector size="6" baseType="variant">
      <vt:variant>
        <vt:lpstr>Polices utilisées</vt:lpstr>
      </vt:variant>
      <vt:variant>
        <vt:i4>5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16</vt:i4>
      </vt:variant>
    </vt:vector>
  </HeadingPairs>
  <TitlesOfParts>
    <vt:vector size="22" baseType="lpstr">
      <vt:lpstr>Aptos</vt:lpstr>
      <vt:lpstr>Arial</vt:lpstr>
      <vt:lpstr>Gill Sans MT</vt:lpstr>
      <vt:lpstr>Helvetica</vt:lpstr>
      <vt:lpstr>Wingdings 2</vt:lpstr>
      <vt:lpstr>Dividende</vt:lpstr>
      <vt:lpstr>Oral portefolio</vt:lpstr>
      <vt:lpstr>Sommaire</vt:lpstr>
      <vt:lpstr>Projet Saé robot</vt:lpstr>
      <vt:lpstr>Compétence Concevoir  Réaliser un prototype pour des solutions techniques matériel et/ou logiciel</vt:lpstr>
      <vt:lpstr>Compétence Vérifier  Identifier un disfonctionnement</vt:lpstr>
      <vt:lpstr>Projet Saé AMPLI</vt:lpstr>
      <vt:lpstr>Compétence Concevoir  Rédiger un dossier de fabrication à partir d'un dossier de conception</vt:lpstr>
      <vt:lpstr>Compétence Vérifier  Appliquer une procédure d'essais</vt:lpstr>
      <vt:lpstr>Divers projets</vt:lpstr>
      <vt:lpstr>Compétence Concevoir  Produire une analyse fonctionnelle d’un système simple </vt:lpstr>
      <vt:lpstr>Compétence Vérifier  Réaliser un prototype pour des solutions techniques matériels et/ou logiciel</vt:lpstr>
      <vt:lpstr>Poursuite professionnelle</vt:lpstr>
      <vt:lpstr>Poursuite Dans le parcours GEII</vt:lpstr>
      <vt:lpstr>Poursuite POST BUT</vt:lpstr>
      <vt:lpstr>Conclusion</vt:lpstr>
      <vt:lpstr>MERCI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Mateis Ragon</dc:creator>
  <cp:lastModifiedBy>Mateis Ragon</cp:lastModifiedBy>
  <cp:revision>7</cp:revision>
  <dcterms:created xsi:type="dcterms:W3CDTF">2025-01-16T09:00:11Z</dcterms:created>
  <dcterms:modified xsi:type="dcterms:W3CDTF">2025-06-02T21:21:54Z</dcterms:modified>
</cp:coreProperties>
</file>

<file path=docProps/thumbnail.jpeg>
</file>